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8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0" r:id="rId14"/>
  </p:sldIdLst>
  <p:sldSz cx="18288000" cy="10287000"/>
  <p:notesSz cx="6858000" cy="9144000"/>
  <p:embeddedFontLst>
    <p:embeddedFont>
      <p:font typeface="Montserrat Bold" panose="020B0604020202020204" charset="0"/>
      <p:regular r:id="rId16"/>
      <p:bold r:id="rId17"/>
    </p:embeddedFont>
    <p:embeddedFont>
      <p:font typeface="Montserrat Bold Italic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Montserrat Ultra-Bold" panose="020B0604020202020204" charset="0"/>
      <p:regular r:id="rId27"/>
    </p:embeddedFont>
    <p:embeddedFont>
      <p:font typeface="Monumen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695" autoAdjust="0"/>
  </p:normalViewPr>
  <p:slideViewPr>
    <p:cSldViewPr>
      <p:cViewPr>
        <p:scale>
          <a:sx n="66" d="100"/>
          <a:sy n="66" d="100"/>
        </p:scale>
        <p:origin x="10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2DD8E-7F0C-405A-810C-F2A3689E5B48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A6FAE-9368-49D6-9C73-5AAC54910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UE_IDLE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UE_RRC_CONNECTION_REQUEST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RandomValue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– 0x01)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gNodeB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weight factor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RRC_NGAP_UE_CONNECTION_ESTABLISHMENT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bitmask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Registration Request present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5G S-TMSI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NGAP_RRC_UE_CONNECTION_ESTABLISHMENT_RESPONE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forward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RRC_UE_CONNECTION_RESPONSE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5G-STMSI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UE_REGISTERED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UE_IDLE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attach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NGAP_RRC_PAGING_IND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RRC_UE_PAGING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UE_RRC_CONNECTION_REQUEST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5G S-TMSI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RRC_NGAP_UE_CONNECTION_ESTABLISHMENT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_REQUEST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bitmask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Request (0x02)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RRC_UE_CONNECTION_RESPONSE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UE_CONNECTED.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A6FAE-9368-49D6-9C73-5AAC54910E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5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A6FAE-9368-49D6-9C73-5AAC54910E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2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" y="54864"/>
            <a:ext cx="18288000" cy="10232136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70949" y="2478246"/>
            <a:ext cx="16514698" cy="3086100"/>
            <a:chOff x="0" y="0"/>
            <a:chExt cx="427472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98528" y="3302314"/>
            <a:ext cx="115062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Mô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phỏng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quá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trình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cân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bằng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tải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trong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5G SA</a:t>
            </a:r>
            <a:endParaRPr lang="en-US" sz="4554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78034" y="2139566"/>
            <a:ext cx="322078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7531" y="8587707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Hà</a:t>
            </a:r>
            <a:r>
              <a:rPr lang="en-US" sz="2800" dirty="0" smtClean="0"/>
              <a:t> </a:t>
            </a:r>
            <a:r>
              <a:rPr lang="en-US" sz="2800" dirty="0" err="1" smtClean="0"/>
              <a:t>Nội</a:t>
            </a:r>
            <a:r>
              <a:rPr lang="en-US" sz="2800" dirty="0" smtClean="0"/>
              <a:t>,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6463" y="9092410"/>
            <a:ext cx="679673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10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30300" y="8599967"/>
            <a:ext cx="109376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Montserrat" panose="00000500000000000000" pitchFamily="2" charset="0"/>
              </a:rPr>
              <a:t>gnb_process</a:t>
            </a:r>
            <a:r>
              <a:rPr lang="en-US" sz="2000" b="1" dirty="0">
                <a:latin typeface="Montserrat" panose="00000500000000000000" pitchFamily="2" charset="0"/>
              </a:rPr>
              <a:t>: </a:t>
            </a:r>
            <a:r>
              <a:rPr lang="en-US" sz="2000" dirty="0" err="1">
                <a:latin typeface="Montserrat" panose="00000500000000000000" pitchFamily="2" charset="0"/>
              </a:rPr>
              <a:t>Chấp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nhận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từ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>
                <a:latin typeface="Montserrat" panose="00000500000000000000" pitchFamily="2" charset="0"/>
              </a:rPr>
              <a:t>5 </a:t>
            </a:r>
            <a:r>
              <a:rPr lang="en-US" sz="2000" dirty="0" smtClean="0">
                <a:latin typeface="Montserrat" panose="00000500000000000000" pitchFamily="2" charset="0"/>
              </a:rPr>
              <a:t>AMF, </a:t>
            </a:r>
            <a:r>
              <a:rPr lang="en-US" sz="2000" dirty="0" err="1">
                <a:latin typeface="Montserrat" panose="00000500000000000000" pitchFamily="2" charset="0"/>
              </a:rPr>
              <a:t>áp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dụng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SWRR </a:t>
            </a:r>
            <a:r>
              <a:rPr lang="en-US" sz="2000" dirty="0" err="1" smtClean="0">
                <a:latin typeface="Montserrat" panose="00000500000000000000" pitchFamily="2" charset="0"/>
              </a:rPr>
              <a:t>chọn</a:t>
            </a:r>
            <a:r>
              <a:rPr lang="en-US" sz="2000" dirty="0" smtClean="0">
                <a:latin typeface="Montserrat" panose="00000500000000000000" pitchFamily="2" charset="0"/>
              </a:rPr>
              <a:t> AMF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forward uplink </a:t>
            </a:r>
            <a:r>
              <a:rPr lang="en-US" sz="2000" dirty="0" err="1" smtClean="0">
                <a:latin typeface="Montserrat" panose="00000500000000000000" pitchFamily="2" charset="0"/>
              </a:rPr>
              <a:t>req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từ</a:t>
            </a:r>
            <a:r>
              <a:rPr lang="en-US" sz="2000" dirty="0" smtClean="0">
                <a:latin typeface="Montserrat" panose="00000500000000000000" pitchFamily="2" charset="0"/>
              </a:rPr>
              <a:t> UE , </a:t>
            </a:r>
            <a:r>
              <a:rPr lang="en-US" sz="2000" dirty="0" err="1">
                <a:latin typeface="Montserrat" panose="00000500000000000000" pitchFamily="2" charset="0"/>
              </a:rPr>
              <a:t>chuyển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tiếp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bản</a:t>
            </a:r>
            <a:r>
              <a:rPr lang="en-US" sz="2000" dirty="0">
                <a:latin typeface="Montserrat" panose="00000500000000000000" pitchFamily="2" charset="0"/>
              </a:rPr>
              <a:t> tin RRC/NGAP, </a:t>
            </a:r>
            <a:r>
              <a:rPr lang="en-US" sz="2000" dirty="0" err="1">
                <a:latin typeface="Montserrat" panose="00000500000000000000" pitchFamily="2" charset="0"/>
              </a:rPr>
              <a:t>theo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dõi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thống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kê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số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lượng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>
                <a:latin typeface="Montserrat" panose="00000500000000000000" pitchFamily="2" charset="0"/>
              </a:rPr>
              <a:t>connected/registered 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  <a:endParaRPr lang="en-US" sz="20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6" y="2161266"/>
            <a:ext cx="8595114" cy="6021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245" y="1916110"/>
            <a:ext cx="8273138" cy="316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245" y="5557134"/>
            <a:ext cx="8273138" cy="2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75317" y="9092410"/>
            <a:ext cx="621965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11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4984" y="8709422"/>
            <a:ext cx="10375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0"/>
              </a:rPr>
              <a:t>amf_process</a:t>
            </a:r>
            <a:r>
              <a:rPr lang="en-US" sz="2000" b="1" dirty="0">
                <a:latin typeface="Montserrat" panose="00000500000000000000" pitchFamily="2" charset="0"/>
              </a:rPr>
              <a:t>: </a:t>
            </a:r>
            <a:r>
              <a:rPr lang="en-US" sz="2000" dirty="0">
                <a:latin typeface="Montserrat" panose="00000500000000000000" pitchFamily="2" charset="0"/>
              </a:rPr>
              <a:t>Connect </a:t>
            </a: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, </a:t>
            </a:r>
            <a:r>
              <a:rPr lang="en-US" sz="2000" dirty="0" err="1" smtClean="0">
                <a:latin typeface="Montserrat" panose="00000500000000000000" pitchFamily="2" charset="0"/>
              </a:rPr>
              <a:t>xử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lý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yêu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cầu</a:t>
            </a:r>
            <a:r>
              <a:rPr lang="en-US" sz="2000" dirty="0" smtClean="0">
                <a:latin typeface="Montserrat" panose="00000500000000000000" pitchFamily="2" charset="0"/>
              </a:rPr>
              <a:t> registration/service request, </a:t>
            </a:r>
            <a:r>
              <a:rPr lang="en-US" sz="2000" dirty="0" err="1">
                <a:latin typeface="Montserrat" panose="00000500000000000000" pitchFamily="2" charset="0"/>
              </a:rPr>
              <a:t>cấp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S-TMSI </a:t>
            </a:r>
            <a:r>
              <a:rPr lang="en-US" sz="2000" dirty="0" err="1" smtClean="0">
                <a:latin typeface="Montserrat" panose="00000500000000000000" pitchFamily="2" charset="0"/>
              </a:rPr>
              <a:t>cho</a:t>
            </a:r>
            <a:r>
              <a:rPr lang="en-US" sz="2000" dirty="0" smtClean="0">
                <a:latin typeface="Montserrat" panose="00000500000000000000" pitchFamily="2" charset="0"/>
              </a:rPr>
              <a:t> UE, </a:t>
            </a:r>
            <a:r>
              <a:rPr lang="en-US" sz="2000" dirty="0" err="1">
                <a:latin typeface="Montserrat" panose="00000500000000000000" pitchFamily="2" charset="0"/>
              </a:rPr>
              <a:t>gửi</a:t>
            </a:r>
            <a:r>
              <a:rPr lang="en-US" sz="2000" dirty="0">
                <a:latin typeface="Montserrat" panose="00000500000000000000" pitchFamily="2" charset="0"/>
              </a:rPr>
              <a:t> Paging 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y (</a:t>
            </a:r>
            <a:r>
              <a:rPr lang="en-US" sz="2000" dirty="0" err="1" smtClean="0">
                <a:latin typeface="Montserrat" panose="00000500000000000000" pitchFamily="2" charset="0"/>
              </a:rPr>
              <a:t>ms</a:t>
            </a:r>
            <a:r>
              <a:rPr lang="en-US" sz="2000" dirty="0">
                <a:latin typeface="Montserrat" panose="00000500000000000000" pitchFamily="2" charset="0"/>
              </a:rPr>
              <a:t>)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>
                <a:latin typeface="Montserrat" panose="00000500000000000000" pitchFamily="2" charset="0"/>
              </a:rPr>
              <a:t>random </a:t>
            </a:r>
            <a:r>
              <a:rPr lang="en-US" sz="2000" dirty="0" smtClean="0">
                <a:latin typeface="Montserrat" panose="00000500000000000000" pitchFamily="2" charset="0"/>
              </a:rPr>
              <a:t>range 500-3000ms, </a:t>
            </a:r>
            <a:r>
              <a:rPr lang="en-US" sz="2000" dirty="0" err="1" smtClean="0">
                <a:latin typeface="Montserrat" panose="00000500000000000000" pitchFamily="2" charset="0"/>
              </a:rPr>
              <a:t>thống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kê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số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lượng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tỷ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lệ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phần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trăm</a:t>
            </a:r>
            <a:r>
              <a:rPr lang="en-US" sz="2000" dirty="0" smtClean="0">
                <a:latin typeface="Montserrat" panose="00000500000000000000" pitchFamily="2" charset="0"/>
              </a:rPr>
              <a:t> UE connected </a:t>
            </a:r>
            <a:r>
              <a:rPr lang="en-US" sz="2000" dirty="0" err="1" smtClean="0">
                <a:latin typeface="Montserrat" panose="00000500000000000000" pitchFamily="2" charset="0"/>
              </a:rPr>
              <a:t>vào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mỗi</a:t>
            </a:r>
            <a:r>
              <a:rPr lang="en-US" sz="2000" dirty="0" smtClean="0">
                <a:latin typeface="Montserrat" panose="00000500000000000000" pitchFamily="2" charset="0"/>
              </a:rPr>
              <a:t> AMF.</a:t>
            </a:r>
            <a:endParaRPr lang="en-US" sz="2000" dirty="0">
              <a:latin typeface="Montserrat" panose="00000500000000000000" pitchFamily="2" charset="0"/>
            </a:endParaRPr>
          </a:p>
          <a:p>
            <a:endParaRPr lang="en-US" sz="20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8" y="2144862"/>
            <a:ext cx="8610104" cy="623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369" y="2132162"/>
            <a:ext cx="8650940" cy="2600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369" y="5090172"/>
            <a:ext cx="8650940" cy="32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52073" y="9092410"/>
            <a:ext cx="668453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12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Đề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xuất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tối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ưu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và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phát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triển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4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590126"/>
            <a:ext cx="80010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 smtClean="0">
                <a:latin typeface="Montserrat" panose="00000500000000000000" pitchFamily="2" charset="0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Bổ</a:t>
            </a:r>
            <a:r>
              <a:rPr lang="en-US" sz="2000" dirty="0" smtClean="0">
                <a:latin typeface="Montserrat" panose="00000500000000000000" pitchFamily="2" charset="0"/>
              </a:rPr>
              <a:t> sung </a:t>
            </a:r>
            <a:r>
              <a:rPr lang="en-US" sz="2000" dirty="0" err="1" smtClean="0">
                <a:latin typeface="Montserrat" panose="00000500000000000000" pitchFamily="2" charset="0"/>
              </a:rPr>
              <a:t>cơ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chế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đồng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bộ</a:t>
            </a:r>
            <a:r>
              <a:rPr lang="en-US" sz="2000" dirty="0" smtClean="0">
                <a:latin typeface="Montserrat" panose="00000500000000000000" pitchFamily="2" charset="0"/>
              </a:rPr>
              <a:t> SFN </a:t>
            </a:r>
            <a:r>
              <a:rPr lang="en-US" sz="2000" dirty="0" err="1" smtClean="0">
                <a:latin typeface="Montserrat" panose="00000500000000000000" pitchFamily="2" charset="0"/>
              </a:rPr>
              <a:t>giữa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:</a:t>
            </a:r>
            <a:endParaRPr lang="en-US" sz="2000" dirty="0" smtClean="0">
              <a:latin typeface="Montserrat" panose="00000500000000000000" pitchFamily="2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Đảm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bảo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hoạt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động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nhịp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nhàng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về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mặt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thời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gian</a:t>
            </a:r>
            <a:endParaRPr lang="en-US" sz="2000" dirty="0" smtClean="0">
              <a:latin typeface="Montserrat" panose="00000500000000000000" pitchFamily="2" charset="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Giúp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 err="1" smtClean="0">
                <a:latin typeface="Montserrat" panose="00000500000000000000" pitchFamily="2" charset="0"/>
              </a:rPr>
              <a:t>nhận</a:t>
            </a:r>
            <a:r>
              <a:rPr lang="en-US" sz="2000" dirty="0" smtClean="0">
                <a:latin typeface="Montserrat" panose="00000500000000000000" pitchFamily="2" charset="0"/>
              </a:rPr>
              <a:t> paging </a:t>
            </a:r>
            <a:r>
              <a:rPr lang="en-US" sz="2000" dirty="0" err="1" smtClean="0">
                <a:latin typeface="Montserrat" panose="00000500000000000000" pitchFamily="2" charset="0"/>
              </a:rPr>
              <a:t>chính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xác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endParaRPr lang="en-US" sz="2000" dirty="0" smtClean="0">
              <a:latin typeface="Montserrat" panose="000005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retry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khi</a:t>
            </a:r>
            <a:r>
              <a:rPr lang="en-US" sz="2000" dirty="0" smtClean="0">
                <a:latin typeface="Montserrat" panose="00000500000000000000" pitchFamily="2" charset="0"/>
              </a:rPr>
              <a:t> AMF </a:t>
            </a:r>
            <a:r>
              <a:rPr lang="en-US" sz="2000" dirty="0" err="1" smtClean="0">
                <a:latin typeface="Montserrat" panose="00000500000000000000" pitchFamily="2" charset="0"/>
              </a:rPr>
              <a:t>mất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thử</a:t>
            </a:r>
            <a:r>
              <a:rPr lang="en-US" sz="2000" dirty="0" smtClean="0">
                <a:latin typeface="Montserrat" panose="00000500000000000000" pitchFamily="2" charset="0"/>
              </a:rPr>
              <a:t> reconnect </a:t>
            </a:r>
            <a:r>
              <a:rPr lang="en-US" sz="2000" dirty="0" err="1" smtClean="0">
                <a:latin typeface="Montserrat" panose="00000500000000000000" pitchFamily="2" charset="0"/>
              </a:rPr>
              <a:t>với</a:t>
            </a:r>
            <a:r>
              <a:rPr lang="en-US" sz="2000" dirty="0" smtClean="0">
                <a:latin typeface="Montserrat" panose="00000500000000000000" pitchFamily="2" charset="0"/>
              </a:rPr>
              <a:t> AMF </a:t>
            </a:r>
            <a:r>
              <a:rPr lang="en-US" sz="2000" dirty="0" err="1" smtClean="0">
                <a:latin typeface="Montserrat" panose="00000500000000000000" pitchFamily="2" charset="0"/>
              </a:rPr>
              <a:t>với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backoff</a:t>
            </a:r>
            <a:r>
              <a:rPr lang="en-US" sz="2000" dirty="0" smtClean="0">
                <a:latin typeface="Montserrat" panose="00000500000000000000" pitchFamily="2" charset="0"/>
              </a:rPr>
              <a:t> delay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Nếu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quá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trình</a:t>
            </a:r>
            <a:r>
              <a:rPr lang="en-US" sz="2000" dirty="0" smtClean="0">
                <a:latin typeface="Montserrat" panose="00000500000000000000" pitchFamily="2" charset="0"/>
              </a:rPr>
              <a:t> retry </a:t>
            </a:r>
            <a:r>
              <a:rPr lang="en-US" sz="2000" dirty="0" err="1" smtClean="0">
                <a:latin typeface="Montserrat" panose="00000500000000000000" pitchFamily="2" charset="0"/>
              </a:rPr>
              <a:t>vượt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quá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retry_count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retry_timer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thì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chuyển</a:t>
            </a:r>
            <a:r>
              <a:rPr lang="en-US" sz="2000" dirty="0" smtClean="0">
                <a:latin typeface="Montserrat" panose="00000500000000000000" pitchFamily="2" charset="0"/>
              </a:rPr>
              <a:t> UE sang AMF </a:t>
            </a:r>
            <a:r>
              <a:rPr lang="en-US" sz="2000" dirty="0" err="1" smtClean="0">
                <a:latin typeface="Montserrat" panose="00000500000000000000" pitchFamily="2" charset="0"/>
              </a:rPr>
              <a:t>khác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bằng</a:t>
            </a:r>
            <a:r>
              <a:rPr lang="en-US" sz="2000" dirty="0" smtClean="0">
                <a:latin typeface="Montserrat" panose="00000500000000000000" pitchFamily="2" charset="0"/>
              </a:rPr>
              <a:t> SWRR.</a:t>
            </a:r>
            <a:endParaRPr lang="en-US" sz="2000" dirty="0" smtClean="0">
              <a:latin typeface="Montserrat" panose="000005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M</a:t>
            </a:r>
            <a:r>
              <a:rPr lang="en-US" sz="2000" dirty="0" err="1" smtClean="0">
                <a:latin typeface="Montserrat" panose="00000500000000000000" pitchFamily="2" charset="0"/>
              </a:rPr>
              <a:t>ở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rộng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kịch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bản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tích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hợp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thêm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với</a:t>
            </a:r>
            <a:r>
              <a:rPr lang="en-US" sz="2000" dirty="0" smtClean="0">
                <a:latin typeface="Montserrat" panose="00000500000000000000" pitchFamily="2" charset="0"/>
              </a:rPr>
              <a:t> UPF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mô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phỏng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luồng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dữ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liệu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throughput.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765775"/>
            <a:ext cx="8202255" cy="53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6651" y="3600450"/>
            <a:ext cx="16514698" cy="3086100"/>
            <a:chOff x="0" y="0"/>
            <a:chExt cx="427472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6651" y="4763588"/>
            <a:ext cx="1651469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5400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 for listening!</a:t>
            </a:r>
            <a:endParaRPr lang="en-US" sz="5400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2599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3400" cy="1028700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1785" y="1797838"/>
            <a:ext cx="6911437" cy="47625"/>
            <a:chOff x="0" y="0"/>
            <a:chExt cx="1820296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0296" cy="12543"/>
            </a:xfrm>
            <a:custGeom>
              <a:avLst/>
              <a:gdLst/>
              <a:ahLst/>
              <a:cxnLst/>
              <a:rect l="l" t="t" r="r" b="b"/>
              <a:pathLst>
                <a:path w="1820296" h="12543">
                  <a:moveTo>
                    <a:pt x="0" y="0"/>
                  </a:moveTo>
                  <a:lnTo>
                    <a:pt x="1820296" y="0"/>
                  </a:lnTo>
                  <a:lnTo>
                    <a:pt x="182029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AF0000"/>
            </a:solidFill>
            <a:ln>
              <a:solidFill>
                <a:srgbClr val="C00000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20296" cy="5064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4800" y="284929"/>
            <a:ext cx="5339809" cy="1494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27"/>
              </a:lnSpc>
              <a:spcBef>
                <a:spcPct val="0"/>
              </a:spcBef>
            </a:pPr>
            <a:r>
              <a:rPr lang="en-US" sz="7200" b="1" dirty="0" err="1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</a:t>
            </a:r>
            <a:r>
              <a:rPr lang="en-US" sz="72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7200" b="1" dirty="0" err="1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Lục</a:t>
            </a:r>
            <a:endParaRPr lang="en-US" sz="7200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6895" y="2277161"/>
            <a:ext cx="700683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0104" y="2620835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Đặt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vấn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2135" y="3424659"/>
            <a:ext cx="70068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0104" y="3816388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quyết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8072" y="4813777"/>
            <a:ext cx="694134" cy="103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14718" y="5134549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phỏng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4864" y="6522176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Montserrat Bold" panose="00000800000000000000" pitchFamily="2" charset="0"/>
              </a:rPr>
              <a:t>Đề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xuất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tối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ưu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và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phát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triển</a:t>
            </a:r>
            <a:endParaRPr lang="en-US" sz="3200" dirty="0">
              <a:latin typeface="Montserrat Bold" panose="00000800000000000000" pitchFamily="2" charset="0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097243" y="6202896"/>
            <a:ext cx="795793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73"/>
            <a:ext cx="18288000" cy="10155627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41522" y="7353300"/>
            <a:ext cx="7310415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 b="1" i="1" dirty="0" err="1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Hình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1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.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Sơ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đồ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mạng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5G SA</a:t>
            </a:r>
            <a:endParaRPr lang="en-US" sz="1896" b="1" i="1" dirty="0">
              <a:solidFill>
                <a:srgbClr val="000000"/>
              </a:solidFill>
              <a:latin typeface="Montserrat" panose="00000500000000000000" pitchFamily="2" charset="0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77357" y="9057162"/>
            <a:ext cx="357469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492" y="131373"/>
            <a:ext cx="16230600" cy="1260117"/>
            <a:chOff x="0" y="636506"/>
            <a:chExt cx="21640800" cy="16801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2925" y="636506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Đặt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vấn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đề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2792" y="233136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1.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92" y="1640821"/>
            <a:ext cx="8811855" cy="53177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2000" y="1968260"/>
            <a:ext cx="804851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mô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triển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khai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thực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tế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mạng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5G SA.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trạm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phát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sóng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5G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thể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thiết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lập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đến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AMF.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Vì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vậy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việc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cân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vấn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đề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khá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đảm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bảo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chia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đều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cho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phụ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khả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(Capacity weight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  <a:ea typeface="Calibri" panose="020F0502020204030204" pitchFamily="34" charset="0"/>
              </a:rPr>
              <a:t>Mục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  <a:ea typeface="Calibri" panose="020F0502020204030204" pitchFamily="34" charset="0"/>
              </a:rPr>
              <a:t>tiêu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Mô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phỏng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hệ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thống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với</a:t>
            </a:r>
            <a:r>
              <a:rPr lang="en-US" sz="2000" dirty="0">
                <a:latin typeface="Montserrat" panose="00000500000000000000" pitchFamily="2" charset="0"/>
              </a:rPr>
              <a:t> 200 UE, 1 </a:t>
            </a: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, 5 AMF.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Áp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dụng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thuật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toán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cân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bằng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tải</a:t>
            </a:r>
            <a:r>
              <a:rPr lang="en-US" sz="2000" dirty="0" smtClean="0">
                <a:latin typeface="Montserrat" panose="00000500000000000000" pitchFamily="2" charset="0"/>
              </a:rPr>
              <a:t> Smooth Weight Round Robin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phân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bổ</a:t>
            </a:r>
            <a:r>
              <a:rPr lang="en-US" sz="2000" dirty="0" smtClean="0">
                <a:latin typeface="Montserrat" panose="00000500000000000000" pitchFamily="2" charset="0"/>
              </a:rPr>
              <a:t> UE.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Thống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kê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tỷ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lệ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phân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bổ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trên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</a:rPr>
              <a:t> AMF, </a:t>
            </a:r>
            <a:r>
              <a:rPr lang="en-US" sz="2000" dirty="0" err="1">
                <a:latin typeface="Montserrat" panose="00000500000000000000" pitchFamily="2" charset="0"/>
              </a:rPr>
              <a:t>đánh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giá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hiệu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quả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cân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bằng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7200" y="520918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Load Balancer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499622" y="1585339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1 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973738" y="236581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44614" y="358152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9014227" y="4627958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4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267660" y="658922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200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3481390">
            <a:off x="9652588" y="554354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73"/>
            <a:ext cx="18288000" cy="10155627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98119" y="7271063"/>
            <a:ext cx="7310415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 b="1" i="1" dirty="0" err="1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Hình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1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.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Sơ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đồ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mạng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5G SA</a:t>
            </a:r>
            <a:endParaRPr lang="en-US" sz="1896" b="1" i="1" dirty="0">
              <a:solidFill>
                <a:srgbClr val="000000"/>
              </a:solidFill>
              <a:latin typeface="Montserrat" panose="00000500000000000000" pitchFamily="2" charset="0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69342" y="9057162"/>
            <a:ext cx="373500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492" y="131373"/>
            <a:ext cx="16230600" cy="1260117"/>
            <a:chOff x="0" y="636506"/>
            <a:chExt cx="21640800" cy="16801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2925" y="636506"/>
              <a:ext cx="19612355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2792" y="23313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372" y="1610043"/>
            <a:ext cx="8811855" cy="53177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5136" y="2504249"/>
            <a:ext cx="787783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pitchFamily="2" charset="0"/>
              </a:rPr>
              <a:t>UE (200): </a:t>
            </a:r>
            <a:r>
              <a:rPr lang="en-US" sz="2000" dirty="0" err="1">
                <a:latin typeface="Montserrat" panose="00000500000000000000" pitchFamily="2" charset="0"/>
              </a:rPr>
              <a:t>Mỗi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có</a:t>
            </a:r>
            <a:r>
              <a:rPr lang="en-US" sz="2000" dirty="0">
                <a:latin typeface="Montserrat" panose="00000500000000000000" pitchFamily="2" charset="0"/>
              </a:rPr>
              <a:t> TMSI (452040000000001 + </a:t>
            </a:r>
            <a:r>
              <a:rPr lang="en-US" sz="2000" dirty="0" err="1">
                <a:latin typeface="Montserrat" panose="00000500000000000000" pitchFamily="2" charset="0"/>
              </a:rPr>
              <a:t>i</a:t>
            </a:r>
            <a:r>
              <a:rPr lang="en-US" sz="2000" dirty="0">
                <a:latin typeface="Montserrat" panose="000005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2" charset="0"/>
              </a:rPr>
              <a:t>tăng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dần</a:t>
            </a:r>
            <a:r>
              <a:rPr lang="en-US" sz="2000" dirty="0" smtClean="0">
                <a:latin typeface="Montserrat" panose="00000500000000000000" pitchFamily="2" charset="0"/>
              </a:rPr>
              <a:t>), </a:t>
            </a:r>
            <a:r>
              <a:rPr lang="en-US" sz="2000" dirty="0" err="1" smtClean="0">
                <a:latin typeface="Montserrat" panose="00000500000000000000" pitchFamily="2" charset="0"/>
              </a:rPr>
              <a:t>trạng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thái</a:t>
            </a:r>
            <a:r>
              <a:rPr lang="en-US" sz="2000" dirty="0">
                <a:latin typeface="Montserrat" panose="00000500000000000000" pitchFamily="2" charset="0"/>
              </a:rPr>
              <a:t> (IDLE, REGISTERED, CONNECTED), timer x random (</a:t>
            </a:r>
            <a:r>
              <a:rPr lang="en-US" sz="2000" dirty="0" smtClean="0">
                <a:latin typeface="Montserrat" panose="00000500000000000000" pitchFamily="2" charset="0"/>
              </a:rPr>
              <a:t>500-3000ms</a:t>
            </a:r>
            <a:r>
              <a:rPr lang="en-US" sz="2000" dirty="0">
                <a:latin typeface="Montserrat" panose="00000500000000000000" pitchFamily="2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(1): </a:t>
            </a:r>
            <a:r>
              <a:rPr lang="en-US" sz="2000" dirty="0" err="1">
                <a:latin typeface="Montserrat" panose="00000500000000000000" pitchFamily="2" charset="0"/>
              </a:rPr>
              <a:t>gNBID</a:t>
            </a:r>
            <a:r>
              <a:rPr lang="en-US" sz="2000" dirty="0">
                <a:latin typeface="Montserrat" panose="00000500000000000000" pitchFamily="2" charset="0"/>
              </a:rPr>
              <a:t> (26 bits), </a:t>
            </a:r>
            <a:r>
              <a:rPr lang="en-US" sz="2000" dirty="0" err="1">
                <a:latin typeface="Montserrat" panose="000005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lý</a:t>
            </a:r>
            <a:r>
              <a:rPr lang="en-US" sz="2000" dirty="0">
                <a:latin typeface="Montserrat" panose="00000500000000000000" pitchFamily="2" charset="0"/>
              </a:rPr>
              <a:t> UE qua 5G S-TMSI (16 bits), </a:t>
            </a:r>
            <a:r>
              <a:rPr lang="en-US" sz="2000" dirty="0" err="1">
                <a:latin typeface="Montserrat" panose="00000500000000000000" pitchFamily="2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</a:rPr>
              <a:t> AMF qua SCTP socket ( port 9100).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Montserrat" panose="00000500000000000000" pitchFamily="2" charset="0"/>
              </a:rPr>
              <a:t>AMF (5): Dung lượng (40, 20, 30, 70, 40 UE), định danh (AMF Region ID 8 bits, Set ID 10 bits, Pointer 6 bits).</a:t>
            </a:r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 panose="00000500000000000000" pitchFamily="2" charset="0"/>
              </a:rPr>
              <a:t>Giao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tiếp</a:t>
            </a:r>
            <a:r>
              <a:rPr lang="en-US" sz="2000" dirty="0">
                <a:latin typeface="Montserrat" panose="00000500000000000000" pitchFamily="2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UE ↔ </a:t>
            </a:r>
            <a:r>
              <a:rPr lang="en-US" sz="2000" dirty="0" err="1"/>
              <a:t>gNodeB</a:t>
            </a:r>
            <a:r>
              <a:rPr lang="en-US" sz="2000" dirty="0"/>
              <a:t>: Shared Memory (</a:t>
            </a:r>
            <a:r>
              <a:rPr lang="en-US" sz="2000" dirty="0" err="1"/>
              <a:t>mutex</a:t>
            </a:r>
            <a:r>
              <a:rPr lang="en-US" sz="2000" dirty="0"/>
              <a:t>, </a:t>
            </a:r>
            <a:r>
              <a:rPr lang="en-US" sz="2000" dirty="0" err="1"/>
              <a:t>dl_ready</a:t>
            </a:r>
            <a:r>
              <a:rPr lang="en-US" sz="2000" dirty="0"/>
              <a:t>, </a:t>
            </a:r>
            <a:r>
              <a:rPr lang="en-US" sz="2000" dirty="0" err="1"/>
              <a:t>ul_ready</a:t>
            </a:r>
            <a:r>
              <a:rPr lang="en-US" sz="2000" dirty="0"/>
              <a:t>, dl, </a:t>
            </a:r>
            <a:r>
              <a:rPr lang="en-US" sz="2000" dirty="0" err="1"/>
              <a:t>ul</a:t>
            </a:r>
            <a:r>
              <a:rPr lang="en-US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/>
              <a:t>gNodeB</a:t>
            </a:r>
            <a:r>
              <a:rPr lang="en-US" sz="2000" dirty="0"/>
              <a:t> ↔ AMF: SCTP socket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7200" y="520918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Load Balancer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499622" y="1585339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1 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973738" y="236581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44614" y="358152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9014227" y="4627958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4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267660" y="658922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200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3481390">
            <a:off x="9652588" y="554354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3678" y="1754616"/>
            <a:ext cx="3039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Montserrat" panose="020B0604020202020204" charset="0"/>
              </a:rPr>
              <a:t>2.1. </a:t>
            </a:r>
            <a:r>
              <a:rPr lang="en-US" sz="2000" b="1" dirty="0" err="1" smtClean="0">
                <a:latin typeface="Montserrat" panose="020B0604020202020204" charset="0"/>
              </a:rPr>
              <a:t>Mô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err="1" smtClean="0">
                <a:latin typeface="Montserrat" panose="020B0604020202020204" charset="0"/>
              </a:rPr>
              <a:t>hình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err="1" smtClean="0">
                <a:latin typeface="Montserrat" panose="020B0604020202020204" charset="0"/>
              </a:rPr>
              <a:t>hệ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err="1" smtClean="0">
                <a:latin typeface="Montserrat" panose="020B0604020202020204" charset="0"/>
              </a:rPr>
              <a:t>thống</a:t>
            </a:r>
            <a:endParaRPr lang="en-US" sz="2000" b="1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-22860"/>
            <a:ext cx="18440400" cy="1030986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7564" y="9092410"/>
            <a:ext cx="357470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425755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2.1. </a:t>
            </a:r>
            <a:r>
              <a:rPr lang="en-US" sz="2000" b="1" dirty="0" err="1" smtClean="0">
                <a:latin typeface="Montserrat" panose="00000500000000000000" pitchFamily="2" charset="0"/>
              </a:rPr>
              <a:t>Mô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hình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hệ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thống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425755"/>
            <a:ext cx="7833271" cy="7254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906" y="2247900"/>
            <a:ext cx="9296400" cy="99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ontserrat" panose="00000500000000000000" pitchFamily="2" charset="0"/>
              </a:rPr>
              <a:t>Bản</a:t>
            </a:r>
            <a:r>
              <a:rPr lang="en-US" dirty="0" smtClean="0">
                <a:latin typeface="Montserrat" panose="00000500000000000000" pitchFamily="2" charset="0"/>
              </a:rPr>
              <a:t> tin </a:t>
            </a:r>
            <a:r>
              <a:rPr lang="en-US" b="1" dirty="0" smtClean="0">
                <a:latin typeface="Montserrat" panose="00000500000000000000" pitchFamily="2" charset="0"/>
              </a:rPr>
              <a:t>UE_RRC_CONNECTION_REQUEST</a:t>
            </a:r>
            <a:r>
              <a:rPr lang="en-US" dirty="0" smtClean="0">
                <a:latin typeface="Montserrat" panose="00000500000000000000" pitchFamily="2" charset="0"/>
              </a:rPr>
              <a:t> (</a:t>
            </a:r>
            <a:r>
              <a:rPr lang="en-US" dirty="0" err="1" smtClean="0">
                <a:latin typeface="Montserrat" panose="00000500000000000000" pitchFamily="2" charset="0"/>
              </a:rPr>
              <a:t>MsgId</a:t>
            </a:r>
            <a:r>
              <a:rPr lang="en-US" dirty="0" smtClean="0">
                <a:latin typeface="Montserrat" panose="00000500000000000000" pitchFamily="2" charset="0"/>
              </a:rPr>
              <a:t>: 0x10)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Montserrat" panose="00000500000000000000" pitchFamily="2" charset="0"/>
              </a:rPr>
              <a:t>RandomValue</a:t>
            </a:r>
            <a:r>
              <a:rPr lang="en-US" dirty="0" smtClean="0">
                <a:latin typeface="Montserrat" panose="00000500000000000000" pitchFamily="2" charset="0"/>
              </a:rPr>
              <a:t> bitmask 0x01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5G-STMSI bitmask 0x02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TMSI, UE 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ontserrat" panose="00000500000000000000" pitchFamily="2" charset="0"/>
              </a:rPr>
              <a:t>Bản</a:t>
            </a:r>
            <a:r>
              <a:rPr lang="en-US" dirty="0" smtClean="0">
                <a:latin typeface="Montserrat" panose="00000500000000000000" pitchFamily="2" charset="0"/>
              </a:rPr>
              <a:t> </a:t>
            </a:r>
            <a:r>
              <a:rPr lang="en-US" dirty="0" smtClean="0">
                <a:latin typeface="Montserrat" panose="00000500000000000000" pitchFamily="2" charset="0"/>
              </a:rPr>
              <a:t>tin </a:t>
            </a:r>
            <a:r>
              <a:rPr lang="en-US" b="1" dirty="0" smtClean="0">
                <a:latin typeface="Montserrat" panose="00000500000000000000" pitchFamily="2" charset="0"/>
              </a:rPr>
              <a:t>RRC_UE_CONNECTION_RESPONSE</a:t>
            </a:r>
            <a:r>
              <a:rPr lang="en-US" dirty="0" smtClean="0">
                <a:latin typeface="Montserrat" panose="00000500000000000000" pitchFamily="2" charset="0"/>
              </a:rPr>
              <a:t> (</a:t>
            </a:r>
            <a:r>
              <a:rPr lang="en-US" dirty="0" err="1" smtClean="0">
                <a:latin typeface="Montserrat" panose="00000500000000000000" pitchFamily="2" charset="0"/>
              </a:rPr>
              <a:t>MsgId</a:t>
            </a:r>
            <a:r>
              <a:rPr lang="en-US" dirty="0" smtClean="0">
                <a:latin typeface="Montserrat" panose="00000500000000000000" pitchFamily="2" charset="0"/>
              </a:rPr>
              <a:t>: 0x11)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Bitmask, 5G-STMSI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ontserrat" panose="00000500000000000000" pitchFamily="2" charset="0"/>
              </a:rPr>
              <a:t>Bản</a:t>
            </a:r>
            <a:r>
              <a:rPr lang="en-US" dirty="0" smtClean="0">
                <a:latin typeface="Montserrat" panose="00000500000000000000" pitchFamily="2" charset="0"/>
              </a:rPr>
              <a:t> tin </a:t>
            </a:r>
            <a:r>
              <a:rPr lang="en-US" b="1" dirty="0" smtClean="0">
                <a:latin typeface="Montserrat" panose="00000500000000000000" pitchFamily="2" charset="0"/>
              </a:rPr>
              <a:t>RRC_NGAP_UE_CONNECTION_ETABLISHMENT_REQUEST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Montserrat" panose="00000500000000000000" pitchFamily="2" charset="0"/>
              </a:rPr>
              <a:t>(</a:t>
            </a:r>
            <a:r>
              <a:rPr lang="en-US" dirty="0" err="1" smtClean="0">
                <a:latin typeface="Montserrat" panose="00000500000000000000" pitchFamily="2" charset="0"/>
              </a:rPr>
              <a:t>MsgId</a:t>
            </a:r>
            <a:r>
              <a:rPr lang="en-US" dirty="0" smtClean="0">
                <a:latin typeface="Montserrat" panose="00000500000000000000" pitchFamily="2" charset="0"/>
              </a:rPr>
              <a:t>: 0x12)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Registration request bitmask 0x01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Service request bitmask 0x02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UE 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ontserrat" panose="00000500000000000000" pitchFamily="2" charset="0"/>
              </a:rPr>
              <a:t>Bản</a:t>
            </a:r>
            <a:r>
              <a:rPr lang="en-US" dirty="0" smtClean="0">
                <a:latin typeface="Montserrat" panose="00000500000000000000" pitchFamily="2" charset="0"/>
              </a:rPr>
              <a:t> tin </a:t>
            </a:r>
            <a:r>
              <a:rPr lang="en-US" b="1" dirty="0" smtClean="0">
                <a:latin typeface="Montserrat" panose="00000500000000000000" pitchFamily="2" charset="0"/>
              </a:rPr>
              <a:t>NGAP_RRC_UE_CONNECTION_ESTABLISHMENT_RESPONSE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Montserrat" panose="00000500000000000000" pitchFamily="2" charset="0"/>
              </a:rPr>
              <a:t>(</a:t>
            </a:r>
            <a:r>
              <a:rPr lang="en-US" dirty="0" err="1" smtClean="0">
                <a:latin typeface="Montserrat" panose="00000500000000000000" pitchFamily="2" charset="0"/>
              </a:rPr>
              <a:t>MsgId</a:t>
            </a:r>
            <a:r>
              <a:rPr lang="en-US" dirty="0" smtClean="0">
                <a:latin typeface="Montserrat" panose="00000500000000000000" pitchFamily="2" charset="0"/>
              </a:rPr>
              <a:t>: 0x13)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UE ID, bitmask, 5G-STMSI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ontserrat" panose="00000500000000000000" pitchFamily="2" charset="0"/>
              </a:rPr>
              <a:t>Bản</a:t>
            </a:r>
            <a:r>
              <a:rPr lang="en-US" dirty="0" smtClean="0">
                <a:latin typeface="Montserrat" panose="00000500000000000000" pitchFamily="2" charset="0"/>
              </a:rPr>
              <a:t> tin </a:t>
            </a:r>
            <a:r>
              <a:rPr lang="en-US" b="1" dirty="0" smtClean="0">
                <a:latin typeface="Montserrat" panose="00000500000000000000" pitchFamily="2" charset="0"/>
              </a:rPr>
              <a:t>NGAP_RRC_PAGING_IND</a:t>
            </a:r>
            <a:r>
              <a:rPr lang="en-US" dirty="0" smtClean="0">
                <a:latin typeface="Montserrat" panose="00000500000000000000" pitchFamily="2" charset="0"/>
              </a:rPr>
              <a:t> (</a:t>
            </a:r>
            <a:r>
              <a:rPr lang="en-US" dirty="0" err="1" smtClean="0">
                <a:latin typeface="Montserrat" panose="00000500000000000000" pitchFamily="2" charset="0"/>
              </a:rPr>
              <a:t>MsgId</a:t>
            </a:r>
            <a:r>
              <a:rPr lang="en-US" dirty="0" smtClean="0">
                <a:latin typeface="Montserrat" panose="00000500000000000000" pitchFamily="2" charset="0"/>
              </a:rPr>
              <a:t>: 0x14)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Bitmask, 5G-STMSI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ontserrat" panose="00000500000000000000" pitchFamily="2" charset="0"/>
              </a:rPr>
              <a:t>Bản</a:t>
            </a:r>
            <a:r>
              <a:rPr lang="en-US" dirty="0" smtClean="0">
                <a:latin typeface="Montserrat" panose="00000500000000000000" pitchFamily="2" charset="0"/>
              </a:rPr>
              <a:t> tin </a:t>
            </a:r>
            <a:r>
              <a:rPr lang="en-US" b="1" dirty="0" smtClean="0">
                <a:latin typeface="Montserrat" panose="00000500000000000000" pitchFamily="2" charset="0"/>
              </a:rPr>
              <a:t>RRC_UE_PAGING</a:t>
            </a:r>
            <a:r>
              <a:rPr lang="en-US" dirty="0" smtClean="0">
                <a:latin typeface="Montserrat" panose="00000500000000000000" pitchFamily="2" charset="0"/>
              </a:rPr>
              <a:t> (</a:t>
            </a:r>
            <a:r>
              <a:rPr lang="en-US" dirty="0" err="1" smtClean="0">
                <a:latin typeface="Montserrat" panose="00000500000000000000" pitchFamily="2" charset="0"/>
              </a:rPr>
              <a:t>MsgId</a:t>
            </a:r>
            <a:r>
              <a:rPr lang="en-US" dirty="0" smtClean="0">
                <a:latin typeface="Montserrat" panose="00000500000000000000" pitchFamily="2" charset="0"/>
              </a:rPr>
              <a:t>: 0x15)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latin typeface="Montserrat" panose="00000500000000000000" pitchFamily="2" charset="0"/>
              </a:rPr>
              <a:t>Bitmask, 5G-STMSI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Montserrat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 smtClean="0">
              <a:latin typeface="Montserrat" panose="000005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Montserrat" panose="00000500000000000000" pitchFamily="2" charset="0"/>
              </a:rPr>
              <a:t>   </a:t>
            </a:r>
          </a:p>
          <a:p>
            <a:pPr>
              <a:lnSpc>
                <a:spcPct val="150000"/>
              </a:lnSpc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956083" y="8760982"/>
            <a:ext cx="43829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2. </a:t>
            </a:r>
            <a:r>
              <a:rPr lang="en-US" sz="1900" b="1" dirty="0" err="1" smtClean="0">
                <a:latin typeface="Montserrat" panose="00000500000000000000" pitchFamily="2" charset="0"/>
              </a:rPr>
              <a:t>Luồng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bản</a:t>
            </a:r>
            <a:r>
              <a:rPr lang="en-US" sz="1900" b="1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err="1" smtClean="0">
                <a:latin typeface="Montserrat" panose="00000500000000000000" pitchFamily="2" charset="0"/>
              </a:rPr>
              <a:t>hoạt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động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0986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1953" y="9092410"/>
            <a:ext cx="368692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671278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2.2. </a:t>
            </a:r>
            <a:r>
              <a:rPr lang="en-US" sz="2000" b="1" dirty="0" err="1" smtClean="0">
                <a:latin typeface="Montserrat" panose="00000500000000000000" pitchFamily="2" charset="0"/>
              </a:rPr>
              <a:t>Cấu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trúc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chương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trình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mô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phỏng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0873" y="8733089"/>
            <a:ext cx="75440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Bảng</a:t>
            </a:r>
            <a:r>
              <a:rPr lang="en-US" sz="1900" b="1" dirty="0" smtClean="0">
                <a:latin typeface="Montserrat" panose="00000500000000000000" pitchFamily="2" charset="0"/>
              </a:rPr>
              <a:t> 3. </a:t>
            </a:r>
            <a:r>
              <a:rPr lang="en-US" sz="1900" b="1" dirty="0" err="1" smtClean="0">
                <a:latin typeface="Montserrat" panose="00000500000000000000" pitchFamily="2" charset="0"/>
              </a:rPr>
              <a:t>Cấu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trúc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và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chức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năng</a:t>
            </a:r>
            <a:r>
              <a:rPr lang="en-US" sz="1900" b="1" dirty="0" smtClean="0">
                <a:latin typeface="Montserrat" panose="00000500000000000000" pitchFamily="2" charset="0"/>
              </a:rPr>
              <a:t> 3 process UE, </a:t>
            </a:r>
            <a:r>
              <a:rPr lang="en-US" sz="1900" b="1" dirty="0" err="1" smtClean="0">
                <a:latin typeface="Montserrat" panose="00000500000000000000" pitchFamily="2" charset="0"/>
              </a:rPr>
              <a:t>gNB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và</a:t>
            </a:r>
            <a:r>
              <a:rPr lang="en-US" sz="1900" b="1" dirty="0" smtClean="0">
                <a:latin typeface="Montserrat" panose="00000500000000000000" pitchFamily="2" charset="0"/>
              </a:rPr>
              <a:t> AMF 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99025"/>
            <a:ext cx="9753600" cy="60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633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25998" y="9092410"/>
            <a:ext cx="320601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2.3. </a:t>
            </a:r>
            <a:r>
              <a:rPr lang="en-US" sz="20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toán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cân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bằng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tải</a:t>
            </a:r>
            <a:r>
              <a:rPr lang="en-US" sz="2000" b="1" dirty="0" smtClean="0">
                <a:latin typeface="Montserrat" panose="00000500000000000000" pitchFamily="2" charset="0"/>
              </a:rPr>
              <a:t> SWRR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0" y="2110755"/>
            <a:ext cx="735689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Mục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đích</a:t>
            </a:r>
            <a:r>
              <a:rPr lang="en-US" sz="2000" b="1" dirty="0" smtClean="0">
                <a:latin typeface="Montserrat" panose="00000500000000000000" pitchFamily="2" charset="0"/>
              </a:rPr>
              <a:t>: </a:t>
            </a:r>
            <a:r>
              <a:rPr lang="vi-VN" sz="2000" dirty="0">
                <a:latin typeface="Montserrat" panose="00000500000000000000" pitchFamily="2" charset="0"/>
              </a:rPr>
              <a:t>Phân bổ UE đến AMF dựa trên dung lượng (weight = capacity), đảm bảo tỷ lệ phân bổ gần sát </a:t>
            </a:r>
            <a:r>
              <a:rPr lang="vi-VN" sz="2000" dirty="0" smtClean="0">
                <a:latin typeface="Montserrat" panose="00000500000000000000" pitchFamily="2" charset="0"/>
              </a:rPr>
              <a:t>capacity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Đầu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vào</a:t>
            </a:r>
            <a:r>
              <a:rPr lang="en-US" sz="2000" b="1" dirty="0" smtClean="0">
                <a:latin typeface="Montserrat" panose="00000500000000000000" pitchFamily="2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amf_weight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ban </a:t>
            </a:r>
            <a:r>
              <a:rPr lang="en-US" sz="2000" dirty="0" err="1">
                <a:latin typeface="Montserrat" panose="00000500000000000000" pitchFamily="2" charset="0"/>
              </a:rPr>
              <a:t>đầu</a:t>
            </a:r>
            <a:r>
              <a:rPr lang="en-US" sz="2000" dirty="0">
                <a:latin typeface="Montserrat" panose="00000500000000000000" pitchFamily="2" charset="0"/>
              </a:rPr>
              <a:t> = capacity (40, 20, 30, 70, 40).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amf_current_weight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hiện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</a:rPr>
              <a:t> (</a:t>
            </a:r>
            <a:r>
              <a:rPr lang="en-US" sz="2000" dirty="0" err="1">
                <a:latin typeface="Montserrat" panose="00000500000000000000" pitchFamily="2" charset="0"/>
              </a:rPr>
              <a:t>khởi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tạo</a:t>
            </a:r>
            <a:r>
              <a:rPr lang="en-US" sz="2000" dirty="0">
                <a:latin typeface="Montserrat" panose="00000500000000000000" pitchFamily="2" charset="0"/>
              </a:rPr>
              <a:t> 0, </a:t>
            </a:r>
            <a:r>
              <a:rPr lang="en-US" sz="2000" dirty="0" err="1">
                <a:latin typeface="Montserrat" panose="00000500000000000000" pitchFamily="2" charset="0"/>
              </a:rPr>
              <a:t>cập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nhật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động</a:t>
            </a:r>
            <a:r>
              <a:rPr lang="en-US" sz="2000" dirty="0">
                <a:latin typeface="Montserrat" panose="00000500000000000000" pitchFamily="2" charset="0"/>
              </a:rPr>
              <a:t>).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amf_counts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hiện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trên</a:t>
            </a:r>
            <a:r>
              <a:rPr lang="en-US" sz="2000" dirty="0">
                <a:latin typeface="Montserrat" panose="00000500000000000000" pitchFamily="2" charset="0"/>
              </a:rPr>
              <a:t> AMF.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latin typeface="Montserrat" panose="00000500000000000000" pitchFamily="2" charset="0"/>
              </a:rPr>
              <a:t>amf_capacity[NUM_AMF]: Dung lượng tối đa (40, 20, 30, 70, 40</a:t>
            </a:r>
            <a:r>
              <a:rPr lang="vi-VN" sz="2000" dirty="0" smtClean="0">
                <a:latin typeface="Montserrat" panose="00000500000000000000" pitchFamily="2" charset="0"/>
              </a:rPr>
              <a:t>).</a:t>
            </a:r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latin typeface="Montserrat" panose="00000500000000000000" pitchFamily="2" charset="0"/>
              </a:rPr>
              <a:t>Đầu ra: </a:t>
            </a:r>
            <a:r>
              <a:rPr lang="vi-VN" sz="2000" dirty="0">
                <a:latin typeface="Montserrat" panose="00000500000000000000" pitchFamily="2" charset="0"/>
              </a:rPr>
              <a:t>Index AMF được chọn (0-4, tương ứng </a:t>
            </a:r>
            <a:r>
              <a:rPr lang="vi-VN" sz="2000" dirty="0" smtClean="0">
                <a:latin typeface="Montserrat" panose="00000500000000000000" pitchFamily="2" charset="0"/>
              </a:rPr>
              <a:t>AMF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vi-VN" sz="2000" dirty="0" smtClean="0">
                <a:latin typeface="Montserrat" panose="00000500000000000000" pitchFamily="2" charset="0"/>
              </a:rPr>
              <a:t>1-5</a:t>
            </a:r>
            <a:r>
              <a:rPr lang="vi-VN" sz="2000" dirty="0">
                <a:latin typeface="Montserrat" panose="00000500000000000000" pitchFamily="2" charset="0"/>
              </a:rPr>
              <a:t>) hoặc -1 (nếu tất cả AMF đầy tải).</a:t>
            </a:r>
          </a:p>
          <a:p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23919" y="8131036"/>
            <a:ext cx="59907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4. </a:t>
            </a:r>
            <a:r>
              <a:rPr lang="en-US" sz="1900" b="1" dirty="0" err="1" smtClean="0">
                <a:latin typeface="Montserrat" panose="00000500000000000000" pitchFamily="2" charset="0"/>
              </a:rPr>
              <a:t>Lưu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đồ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</a:t>
            </a:r>
            <a:r>
              <a:rPr lang="en-US" sz="1900" b="1" dirty="0" err="1" smtClean="0">
                <a:latin typeface="Montserrat" panose="00000500000000000000" pitchFamily="2" charset="0"/>
              </a:rPr>
              <a:t>huật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toán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cân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bằng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tải</a:t>
            </a:r>
            <a:r>
              <a:rPr lang="en-US" sz="1900" b="1" dirty="0" smtClean="0">
                <a:latin typeface="Montserrat" panose="00000500000000000000" pitchFamily="2" charset="0"/>
              </a:rPr>
              <a:t> SWRR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643" y="1950546"/>
            <a:ext cx="3657600" cy="57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633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1953" y="9092410"/>
            <a:ext cx="368692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8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2.3. </a:t>
            </a:r>
            <a:r>
              <a:rPr lang="en-US" sz="20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toán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cân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bằng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tải</a:t>
            </a:r>
            <a:r>
              <a:rPr lang="en-US" sz="2000" b="1" dirty="0" smtClean="0">
                <a:latin typeface="Montserrat" panose="00000500000000000000" pitchFamily="2" charset="0"/>
              </a:rPr>
              <a:t> SWRR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78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Hoạt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động</a:t>
            </a:r>
            <a:r>
              <a:rPr lang="en-US" sz="2000" b="1" dirty="0" smtClean="0">
                <a:latin typeface="Montserrat" panose="00000500000000000000" pitchFamily="2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900" b="1" dirty="0" smtClean="0">
                <a:latin typeface="Montserrat" panose="00000500000000000000" pitchFamily="2" charset="0"/>
              </a:rPr>
              <a:t>B1</a:t>
            </a:r>
            <a:r>
              <a:rPr lang="vi-VN" sz="1900" b="1" dirty="0">
                <a:latin typeface="Montserrat" panose="00000500000000000000" pitchFamily="2" charset="0"/>
              </a:rPr>
              <a:t>: </a:t>
            </a:r>
            <a:r>
              <a:rPr lang="vi-VN" sz="1900" dirty="0">
                <a:latin typeface="Montserrat" panose="00000500000000000000" pitchFamily="2" charset="0"/>
              </a:rPr>
              <a:t>Tính tổng trọng </a:t>
            </a:r>
            <a:r>
              <a:rPr lang="vi-VN" sz="1900" dirty="0" smtClean="0">
                <a:latin typeface="Montserrat" panose="00000500000000000000" pitchFamily="2" charset="0"/>
              </a:rPr>
              <a:t>số </a:t>
            </a:r>
            <a:r>
              <a:rPr lang="vi-VN" sz="1900" b="1" dirty="0">
                <a:latin typeface="Montserrat" panose="00000500000000000000" pitchFamily="2" charset="0"/>
              </a:rPr>
              <a:t>total = ∑ amf_weight[i]</a:t>
            </a:r>
            <a:r>
              <a:rPr lang="vi-VN" sz="1900" dirty="0">
                <a:latin typeface="Montserrat" panose="00000500000000000000" pitchFamily="2" charset="0"/>
              </a:rPr>
              <a:t>.</a:t>
            </a:r>
            <a:br>
              <a:rPr lang="vi-VN" sz="1900" dirty="0">
                <a:latin typeface="Montserrat" panose="00000500000000000000" pitchFamily="2" charset="0"/>
              </a:rPr>
            </a:br>
            <a:r>
              <a:rPr lang="vi-VN" sz="1900" dirty="0">
                <a:latin typeface="Montserrat" panose="00000500000000000000" pitchFamily="2" charset="0"/>
              </a:rPr>
              <a:t>Đây là tổng trọng số của tất cả AMF, dùng để điều chỉnh lại cân bằng khi phân bổ</a:t>
            </a:r>
            <a:r>
              <a:rPr lang="vi-VN" sz="1900" dirty="0" smtClean="0">
                <a:latin typeface="Montserrat" panose="00000500000000000000" pitchFamily="2" charset="0"/>
              </a:rPr>
              <a:t>.</a:t>
            </a:r>
            <a:endParaRPr lang="en-US" sz="19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B2: </a:t>
            </a:r>
            <a:r>
              <a:rPr lang="en-US" sz="1900" dirty="0" err="1" smtClean="0">
                <a:latin typeface="Montserrat" panose="00000500000000000000" pitchFamily="2" charset="0"/>
              </a:rPr>
              <a:t>Cập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nhật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current_weight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với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mỗi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>
                <a:latin typeface="Montserrat" panose="00000500000000000000" pitchFamily="2" charset="0"/>
              </a:rPr>
              <a:t>i</a:t>
            </a:r>
            <a:r>
              <a:rPr lang="en-US" sz="1900" dirty="0">
                <a:latin typeface="Montserrat" panose="00000500000000000000" pitchFamily="2" charset="0"/>
              </a:rPr>
              <a:t>, ta </a:t>
            </a:r>
            <a:r>
              <a:rPr lang="en-US" sz="1900" b="1" dirty="0" err="1">
                <a:latin typeface="Montserrat" panose="00000500000000000000" pitchFamily="2" charset="0"/>
              </a:rPr>
              <a:t>cộng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thêm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amf_weight</a:t>
            </a:r>
            <a:r>
              <a:rPr lang="en-US" sz="1900" b="1" dirty="0">
                <a:latin typeface="Montserrat" panose="00000500000000000000" pitchFamily="2" charset="0"/>
              </a:rPr>
              <a:t>[</a:t>
            </a:r>
            <a:r>
              <a:rPr lang="en-US" sz="1900" b="1" dirty="0" err="1">
                <a:latin typeface="Montserrat" panose="00000500000000000000" pitchFamily="2" charset="0"/>
              </a:rPr>
              <a:t>i</a:t>
            </a:r>
            <a:r>
              <a:rPr lang="en-US" sz="1900" b="1" dirty="0">
                <a:latin typeface="Montserrat" panose="00000500000000000000" pitchFamily="2" charset="0"/>
              </a:rPr>
              <a:t>]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vào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amf_current_weight</a:t>
            </a:r>
            <a:r>
              <a:rPr lang="en-US" sz="1900" dirty="0" smtClean="0">
                <a:latin typeface="Montserrat" panose="00000500000000000000" pitchFamily="2" charset="0"/>
              </a:rPr>
              <a:t>[</a:t>
            </a:r>
            <a:r>
              <a:rPr lang="en-US" sz="1900" dirty="0" err="1" smtClean="0">
                <a:latin typeface="Montserrat" panose="00000500000000000000" pitchFamily="2" charset="0"/>
              </a:rPr>
              <a:t>i</a:t>
            </a:r>
            <a:r>
              <a:rPr lang="en-US" sz="1900" dirty="0" smtClean="0">
                <a:latin typeface="Montserrat" panose="00000500000000000000" pitchFamily="2" charset="0"/>
              </a:rPr>
              <a:t>].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B3: </a:t>
            </a:r>
            <a:r>
              <a:rPr lang="vi-VN" sz="1900" dirty="0">
                <a:latin typeface="Montserrat" panose="00000500000000000000" pitchFamily="2" charset="0"/>
              </a:rPr>
              <a:t>Chọn AMF có current_weight lớn nhất và chưa vượt quá </a:t>
            </a:r>
            <a:r>
              <a:rPr lang="vi-VN" sz="1900" dirty="0" smtClean="0">
                <a:latin typeface="Montserrat" panose="00000500000000000000" pitchFamily="2" charset="0"/>
              </a:rPr>
              <a:t>capacity</a:t>
            </a:r>
            <a:endParaRPr lang="en-US" sz="19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B4: </a:t>
            </a:r>
            <a:r>
              <a:rPr lang="en-US" sz="1900" dirty="0" err="1" smtClean="0">
                <a:latin typeface="Montserrat" panose="00000500000000000000" pitchFamily="2" charset="0"/>
              </a:rPr>
              <a:t>Kiểm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tra</a:t>
            </a:r>
            <a:r>
              <a:rPr lang="en-US" sz="1900" dirty="0" smtClean="0">
                <a:latin typeface="Montserrat" panose="00000500000000000000" pitchFamily="2" charset="0"/>
              </a:rPr>
              <a:t>  </a:t>
            </a:r>
            <a:r>
              <a:rPr lang="en-US" sz="1900" dirty="0" err="1" smtClean="0">
                <a:latin typeface="Montserrat" panose="00000500000000000000" pitchFamily="2" charset="0"/>
              </a:rPr>
              <a:t>sau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khi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dirty="0" err="1" smtClean="0">
                <a:latin typeface="Montserrat" panose="00000500000000000000" pitchFamily="2" charset="0"/>
              </a:rPr>
              <a:t>Nếu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tìm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thấy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best_i</a:t>
            </a:r>
            <a:r>
              <a:rPr lang="en-US" sz="1900" dirty="0" smtClean="0">
                <a:latin typeface="Montserrat" panose="00000500000000000000" pitchFamily="2" charset="0"/>
              </a:rPr>
              <a:t> &gt;= 0: </a:t>
            </a:r>
            <a:r>
              <a:rPr lang="en-US" sz="1900" dirty="0" err="1" smtClean="0">
                <a:latin typeface="Montserrat" panose="00000500000000000000" pitchFamily="2" charset="0"/>
              </a:rPr>
              <a:t>Giảm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amf_current_weight</a:t>
            </a:r>
            <a:r>
              <a:rPr lang="en-US" sz="1900" dirty="0" smtClean="0">
                <a:latin typeface="Montserrat" panose="00000500000000000000" pitchFamily="2" charset="0"/>
              </a:rPr>
              <a:t>[</a:t>
            </a:r>
            <a:r>
              <a:rPr lang="en-US" sz="1900" dirty="0" err="1" smtClean="0">
                <a:latin typeface="Montserrat" panose="00000500000000000000" pitchFamily="2" charset="0"/>
              </a:rPr>
              <a:t>i</a:t>
            </a:r>
            <a:r>
              <a:rPr lang="en-US" sz="1900" dirty="0" smtClean="0">
                <a:latin typeface="Montserrat" panose="00000500000000000000" pitchFamily="2" charset="0"/>
              </a:rPr>
              <a:t>] -= total </a:t>
            </a:r>
            <a:r>
              <a:rPr lang="en-US" sz="1900" dirty="0" err="1" smtClean="0">
                <a:latin typeface="Montserrat" panose="00000500000000000000" pitchFamily="2" charset="0"/>
              </a:rPr>
              <a:t>để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giữ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cân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bằng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tránh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đó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nhiều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lần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dirty="0" err="1">
                <a:latin typeface="Montserrat" panose="00000500000000000000" pitchFamily="2" charset="0"/>
              </a:rPr>
              <a:t>Nếu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không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tìm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thấy</a:t>
            </a:r>
            <a:r>
              <a:rPr lang="en-US" sz="1900" dirty="0">
                <a:latin typeface="Montserrat" panose="00000500000000000000" pitchFamily="2" charset="0"/>
              </a:rPr>
              <a:t> (</a:t>
            </a:r>
            <a:r>
              <a:rPr lang="en-US" sz="1900" dirty="0" err="1">
                <a:latin typeface="Montserrat" panose="00000500000000000000" pitchFamily="2" charset="0"/>
              </a:rPr>
              <a:t>best_i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vẫn</a:t>
            </a:r>
            <a:r>
              <a:rPr lang="en-US" sz="1900" dirty="0">
                <a:latin typeface="Montserrat" panose="00000500000000000000" pitchFamily="2" charset="0"/>
              </a:rPr>
              <a:t> = -1, </a:t>
            </a:r>
            <a:r>
              <a:rPr lang="en-US" sz="1900" dirty="0" err="1">
                <a:latin typeface="Montserrat" panose="00000500000000000000" pitchFamily="2" charset="0"/>
              </a:rPr>
              <a:t>tức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tất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cả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>
                <a:latin typeface="Montserrat" panose="00000500000000000000" pitchFamily="2" charset="0"/>
              </a:rPr>
              <a:t>đều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đầy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tải</a:t>
            </a:r>
            <a:r>
              <a:rPr lang="en-US" sz="1900" dirty="0" smtClean="0">
                <a:latin typeface="Montserrat" panose="00000500000000000000" pitchFamily="2" charset="0"/>
              </a:rPr>
              <a:t>), </a:t>
            </a:r>
            <a:r>
              <a:rPr lang="en-US" sz="1900" dirty="0" err="1" smtClean="0">
                <a:latin typeface="Montserrat" panose="00000500000000000000" pitchFamily="2" charset="0"/>
              </a:rPr>
              <a:t>thực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hiện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b="1" dirty="0">
                <a:latin typeface="Montserrat" panose="00000500000000000000" pitchFamily="2" charset="0"/>
              </a:rPr>
              <a:t>Fallback</a:t>
            </a:r>
            <a:r>
              <a:rPr lang="en-US" sz="1900" dirty="0">
                <a:latin typeface="Montserrat" panose="00000500000000000000" pitchFamily="2" charset="0"/>
              </a:rPr>
              <a:t>: </a:t>
            </a:r>
            <a:r>
              <a:rPr lang="en-US" sz="1900" dirty="0" err="1">
                <a:latin typeface="Montserrat" panose="00000500000000000000" pitchFamily="2" charset="0"/>
              </a:rPr>
              <a:t>duyệt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lại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danh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sách</a:t>
            </a:r>
            <a:r>
              <a:rPr lang="en-US" sz="1900" dirty="0">
                <a:latin typeface="Montserrat" panose="00000500000000000000" pitchFamily="2" charset="0"/>
              </a:rPr>
              <a:t>, </a:t>
            </a:r>
            <a:r>
              <a:rPr lang="en-US" sz="1900" dirty="0" err="1">
                <a:latin typeface="Montserrat" panose="00000500000000000000" pitchFamily="2" charset="0"/>
              </a:rPr>
              <a:t>tìm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nào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đầu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tiên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còn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chỗ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thì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B5: </a:t>
            </a:r>
            <a:r>
              <a:rPr lang="en-US" sz="1900" dirty="0" err="1" smtClean="0">
                <a:latin typeface="Montserrat" panose="00000500000000000000" pitchFamily="2" charset="0"/>
              </a:rPr>
              <a:t>Kết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thúc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hàm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trả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về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chỉ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số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best_i</a:t>
            </a:r>
            <a:r>
              <a:rPr lang="en-US" sz="1900" dirty="0" smtClean="0">
                <a:latin typeface="Montserrat" panose="00000500000000000000" pitchFamily="2" charset="0"/>
              </a:rPr>
              <a:t>), UE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phần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bổ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tới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này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  <a:endParaRPr lang="vi-VN" sz="1900" dirty="0">
              <a:latin typeface="Montserrat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26991" y="7902932"/>
            <a:ext cx="50834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5</a:t>
            </a:r>
            <a:r>
              <a:rPr lang="en-US" sz="1900" b="1" dirty="0" smtClean="0">
                <a:latin typeface="Montserrat" panose="00000500000000000000" pitchFamily="2" charset="0"/>
              </a:rPr>
              <a:t>. </a:t>
            </a:r>
            <a:r>
              <a:rPr lang="en-US" sz="1900" b="1" dirty="0" err="1">
                <a:latin typeface="Montserrat" panose="00000500000000000000" pitchFamily="2" charset="0"/>
              </a:rPr>
              <a:t>T</a:t>
            </a:r>
            <a:r>
              <a:rPr lang="en-US" sz="1900" b="1" dirty="0" err="1" smtClean="0">
                <a:latin typeface="Montserrat" panose="00000500000000000000" pitchFamily="2" charset="0"/>
              </a:rPr>
              <a:t>huật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toán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cân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bằng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tải</a:t>
            </a:r>
            <a:r>
              <a:rPr lang="en-US" sz="1900" b="1" dirty="0" smtClean="0">
                <a:latin typeface="Montserrat" panose="00000500000000000000" pitchFamily="2" charset="0"/>
              </a:rPr>
              <a:t> SWRR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253672"/>
            <a:ext cx="762096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5961" y="9092410"/>
            <a:ext cx="360676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07134" y="6972300"/>
            <a:ext cx="7899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0"/>
              </a:rPr>
              <a:t>u</a:t>
            </a:r>
            <a:r>
              <a:rPr lang="en-US" sz="2000" b="1" dirty="0" err="1" smtClean="0">
                <a:latin typeface="Montserrat" panose="00000500000000000000" pitchFamily="2" charset="0"/>
              </a:rPr>
              <a:t>e_process</a:t>
            </a:r>
            <a:r>
              <a:rPr lang="en-US" sz="2000" b="1" dirty="0" smtClean="0">
                <a:latin typeface="Montserrat" panose="00000500000000000000" pitchFamily="2" charset="0"/>
              </a:rPr>
              <a:t>: </a:t>
            </a:r>
            <a:r>
              <a:rPr lang="en-US" sz="2000" dirty="0" smtClean="0">
                <a:latin typeface="Montserrat" panose="00000500000000000000" pitchFamily="2" charset="0"/>
              </a:rPr>
              <a:t>UE_IDLE </a:t>
            </a:r>
            <a:r>
              <a:rPr lang="en-US" sz="2000" dirty="0">
                <a:latin typeface="Montserrat" panose="00000500000000000000" pitchFamily="2" charset="0"/>
              </a:rPr>
              <a:t>→ REGISTERED (</a:t>
            </a:r>
            <a:r>
              <a:rPr lang="en-US" sz="2000" dirty="0" err="1">
                <a:latin typeface="Montserrat" panose="00000500000000000000" pitchFamily="2" charset="0"/>
              </a:rPr>
              <a:t>nhận</a:t>
            </a:r>
            <a:r>
              <a:rPr lang="en-US" sz="2000" dirty="0">
                <a:latin typeface="Montserrat" panose="00000500000000000000" pitchFamily="2" charset="0"/>
              </a:rPr>
              <a:t> S-TMSI) → IDLE (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x </a:t>
            </a:r>
            <a:r>
              <a:rPr lang="en-US" sz="2000" dirty="0" err="1">
                <a:latin typeface="Montserrat" panose="00000500000000000000" pitchFamily="2" charset="0"/>
              </a:rPr>
              <a:t>ms</a:t>
            </a:r>
            <a:r>
              <a:rPr lang="en-US" sz="2000" dirty="0">
                <a:latin typeface="Montserrat" panose="00000500000000000000" pitchFamily="2" charset="0"/>
              </a:rPr>
              <a:t>) → CONNECTED (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Paging </a:t>
            </a:r>
            <a:r>
              <a:rPr lang="en-US" sz="2000" dirty="0" err="1">
                <a:latin typeface="Montserrat" panose="00000500000000000000" pitchFamily="2" charset="0"/>
              </a:rPr>
              <a:t>và</a:t>
            </a:r>
            <a:r>
              <a:rPr lang="en-US" sz="2000" dirty="0">
                <a:latin typeface="Montserrat" panose="00000500000000000000" pitchFamily="2" charset="0"/>
              </a:rPr>
              <a:t> reconnect).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1" y="2244157"/>
            <a:ext cx="8184629" cy="4067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71" y="2233463"/>
            <a:ext cx="8091929" cy="40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1108</Words>
  <Application>Microsoft Office PowerPoint</Application>
  <PresentationFormat>Custom</PresentationFormat>
  <Paragraphs>132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Bold</vt:lpstr>
      <vt:lpstr>Montserrat Bold Italics</vt:lpstr>
      <vt:lpstr>Calibri</vt:lpstr>
      <vt:lpstr>Courier New</vt:lpstr>
      <vt:lpstr>Montserrat</vt:lpstr>
      <vt:lpstr>Wingdings</vt:lpstr>
      <vt:lpstr>Arial</vt:lpstr>
      <vt:lpstr>Montserrat Ultra-Bold</vt:lpstr>
      <vt:lpstr>Monument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QUY HOACH VA TOI UU</dc:title>
  <dc:creator>hdc</dc:creator>
  <cp:lastModifiedBy>phuongtt18</cp:lastModifiedBy>
  <cp:revision>78</cp:revision>
  <dcterms:created xsi:type="dcterms:W3CDTF">2006-08-16T00:00:00Z</dcterms:created>
  <dcterms:modified xsi:type="dcterms:W3CDTF">2025-10-03T10:28:58Z</dcterms:modified>
  <dc:identifier>DAGl8D_6QZY</dc:identifier>
</cp:coreProperties>
</file>